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Lato" panose="020B0604020202020204" charset="0"/>
      <p:regular r:id="rId21"/>
      <p:bold r:id="rId22"/>
      <p:italic r:id="rId23"/>
      <p:boldItalic r:id="rId24"/>
    </p:embeddedFont>
    <p:embeddedFont>
      <p:font typeface="Raleway"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04AFE6-224F-43A7-81D6-21FFA5F29EAC}">
  <a:tblStyle styleId="{6E04AFE6-224F-43A7-81D6-21FFA5F29EA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69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6d3570aec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6d3570ae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Kelly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6d3570aec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6d3570aec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Kelly</a:t>
            </a:r>
            <a:endParaRPr/>
          </a:p>
          <a:p>
            <a:pPr marL="0" lvl="0" indent="0" algn="l" rtl="0">
              <a:spcBef>
                <a:spcPts val="0"/>
              </a:spcBef>
              <a:spcAft>
                <a:spcPts val="0"/>
              </a:spcAft>
              <a:buNone/>
            </a:pPr>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highlight>
                  <a:srgbClr val="FFFF00"/>
                </a:highlight>
                <a:latin typeface="Lato"/>
                <a:ea typeface="Lato"/>
                <a:cs typeface="Lato"/>
                <a:sym typeface="Lato"/>
              </a:rPr>
              <a:t>Potential to combine FYE content with existing course content in a program if standalone FYE course is not feasible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6d3570aec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a6d3570aec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6d3570aec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6d3570aec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fdd2715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fdd2715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6d3570aec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6d3570aec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3fbfcd3f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3fbfcd3f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6d3570aec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6d3570aec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6d3570aec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6d3570aec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6d3570aec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6d3570aec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9ace5ae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9ace5ae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3fbfcd3f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3fbfcd3f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Kelly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6d3570aec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6d3570aec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Year Experience </a:t>
            </a:r>
            <a:endParaRPr dirty="0"/>
          </a:p>
          <a:p>
            <a:pPr marL="0" lvl="0" indent="0" algn="l" rtl="0">
              <a:spcBef>
                <a:spcPts val="0"/>
              </a:spcBef>
              <a:spcAft>
                <a:spcPts val="0"/>
              </a:spcAft>
              <a:buNone/>
            </a:pPr>
            <a:r>
              <a:rPr lang="en" dirty="0"/>
              <a:t>(FYE-101) Expansion</a:t>
            </a:r>
            <a:endParaRPr dirty="0"/>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Options explored for requiring FYE</a:t>
            </a:r>
            <a:endParaRPr/>
          </a:p>
        </p:txBody>
      </p:sp>
      <p:sp>
        <p:nvSpPr>
          <p:cNvPr id="144" name="Google Shape;144;p2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a:pPr>
            <a:r>
              <a:rPr lang="en" dirty="0"/>
              <a:t>Make FYE a graduation requirement</a:t>
            </a:r>
            <a:endParaRPr dirty="0"/>
          </a:p>
          <a:p>
            <a:pPr marL="914400" lvl="1" indent="-298450" algn="l" rtl="0">
              <a:spcBef>
                <a:spcPts val="0"/>
              </a:spcBef>
              <a:spcAft>
                <a:spcPts val="0"/>
              </a:spcAft>
              <a:buSzPts val="1100"/>
              <a:buChar char="○"/>
            </a:pPr>
            <a:r>
              <a:rPr lang="en" dirty="0"/>
              <a:t>Students cannot use financial aid to pay for the course if it is not part of their degree; these students would have to pay out of pocket for the course</a:t>
            </a:r>
            <a:endParaRPr dirty="0"/>
          </a:p>
          <a:p>
            <a:pPr marL="457200" lvl="0" indent="-311150" algn="l" rtl="0">
              <a:spcBef>
                <a:spcPts val="0"/>
              </a:spcBef>
              <a:spcAft>
                <a:spcPts val="0"/>
              </a:spcAft>
              <a:buSzPts val="1300"/>
              <a:buAutoNum type="arabicPeriod"/>
            </a:pPr>
            <a:r>
              <a:rPr lang="en" dirty="0"/>
              <a:t>Use a student fee to pay for FYE instead of charging for the credits</a:t>
            </a:r>
            <a:endParaRPr dirty="0"/>
          </a:p>
          <a:p>
            <a:pPr marL="914400" lvl="1" indent="-298450" algn="l" rtl="0">
              <a:spcBef>
                <a:spcPts val="0"/>
              </a:spcBef>
              <a:spcAft>
                <a:spcPts val="0"/>
              </a:spcAft>
              <a:buSzPts val="1100"/>
              <a:buChar char="○"/>
            </a:pPr>
            <a:r>
              <a:rPr lang="en" dirty="0"/>
              <a:t>Can move students out of full funding eligibility for financial aid and reduces their aid</a:t>
            </a:r>
            <a:endParaRPr dirty="0"/>
          </a:p>
          <a:p>
            <a:pPr marL="457200" lvl="0" indent="-311150" algn="l" rtl="0">
              <a:spcBef>
                <a:spcPts val="0"/>
              </a:spcBef>
              <a:spcAft>
                <a:spcPts val="0"/>
              </a:spcAft>
              <a:buSzPts val="1300"/>
              <a:buAutoNum type="arabicPeriod"/>
            </a:pPr>
            <a:r>
              <a:rPr lang="en" dirty="0"/>
              <a:t>Offer FYE as a course without credits</a:t>
            </a:r>
            <a:endParaRPr dirty="0"/>
          </a:p>
          <a:p>
            <a:pPr marL="914400" lvl="1" indent="-298450" algn="l" rtl="0">
              <a:spcBef>
                <a:spcPts val="0"/>
              </a:spcBef>
              <a:spcAft>
                <a:spcPts val="0"/>
              </a:spcAft>
              <a:buSzPts val="1100"/>
              <a:buChar char="○"/>
            </a:pPr>
            <a:r>
              <a:rPr lang="en" dirty="0"/>
              <a:t>Students have even more work for a full-time course load because FYE would not count towards full time status</a:t>
            </a:r>
            <a:endParaRPr dirty="0"/>
          </a:p>
          <a:p>
            <a:pPr marL="914400" lvl="1" indent="-298450" algn="l" rtl="0">
              <a:spcBef>
                <a:spcPts val="0"/>
              </a:spcBef>
              <a:spcAft>
                <a:spcPts val="0"/>
              </a:spcAft>
              <a:buSzPts val="1100"/>
              <a:buChar char="○"/>
            </a:pPr>
            <a:r>
              <a:rPr lang="en" dirty="0"/>
              <a:t>Course cannot be used for graduation or transfer</a:t>
            </a:r>
            <a:endParaRPr dirty="0"/>
          </a:p>
          <a:p>
            <a:pPr marL="457200" lvl="0" indent="-311150" algn="l" rtl="0">
              <a:spcBef>
                <a:spcPts val="0"/>
              </a:spcBef>
              <a:spcAft>
                <a:spcPts val="0"/>
              </a:spcAft>
              <a:buSzPts val="1300"/>
              <a:buAutoNum type="arabicPeriod"/>
            </a:pPr>
            <a:r>
              <a:rPr lang="en" dirty="0"/>
              <a:t>Offer FYE as an optional class</a:t>
            </a:r>
            <a:endParaRPr dirty="0"/>
          </a:p>
          <a:p>
            <a:pPr marL="914400" lvl="1" indent="-298450" algn="l" rtl="0">
              <a:spcBef>
                <a:spcPts val="0"/>
              </a:spcBef>
              <a:spcAft>
                <a:spcPts val="0"/>
              </a:spcAft>
              <a:buSzPts val="1100"/>
              <a:buChar char="○"/>
            </a:pPr>
            <a:r>
              <a:rPr lang="en" dirty="0"/>
              <a:t>Financial aid cannot to pay for the course if it is not part of the student’s major</a:t>
            </a:r>
            <a:endParaRPr dirty="0"/>
          </a:p>
          <a:p>
            <a:pPr marL="914400" lvl="1" indent="-298450" algn="l" rtl="0">
              <a:spcBef>
                <a:spcPts val="0"/>
              </a:spcBef>
              <a:spcAft>
                <a:spcPts val="0"/>
              </a:spcAft>
              <a:buSzPts val="1100"/>
              <a:buChar char="○"/>
            </a:pPr>
            <a:r>
              <a:rPr lang="en" dirty="0"/>
              <a:t>Students who most need the course may not take it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FYE as degree requirement	 </a:t>
            </a:r>
            <a:endParaRPr/>
          </a:p>
        </p:txBody>
      </p:sp>
      <p:sp>
        <p:nvSpPr>
          <p:cNvPr id="150" name="Google Shape;150;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FYE counts toward full-time course load</a:t>
            </a:r>
            <a:endParaRPr/>
          </a:p>
          <a:p>
            <a:pPr marL="457200" lvl="0" indent="-311150" algn="l" rtl="0">
              <a:spcBef>
                <a:spcPts val="0"/>
              </a:spcBef>
              <a:spcAft>
                <a:spcPts val="0"/>
              </a:spcAft>
              <a:buSzPts val="1300"/>
              <a:buChar char="●"/>
            </a:pPr>
            <a:r>
              <a:rPr lang="en"/>
              <a:t>Allows for financial aid to always pay for the course</a:t>
            </a:r>
            <a:endParaRPr/>
          </a:p>
          <a:p>
            <a:pPr marL="457200" lvl="0" indent="-311150" algn="l" rtl="0">
              <a:spcBef>
                <a:spcPts val="0"/>
              </a:spcBef>
              <a:spcAft>
                <a:spcPts val="0"/>
              </a:spcAft>
              <a:buSzPts val="1300"/>
              <a:buChar char="●"/>
            </a:pPr>
            <a:r>
              <a:rPr lang="en"/>
              <a:t>Students do not need to take excess credits on top of what is required for their degree</a:t>
            </a:r>
            <a:endParaRPr/>
          </a:p>
          <a:p>
            <a:pPr marL="457200" lvl="0" indent="-311150" algn="l" rtl="0">
              <a:spcBef>
                <a:spcPts val="0"/>
              </a:spcBef>
              <a:spcAft>
                <a:spcPts val="0"/>
              </a:spcAft>
              <a:buSzPts val="1300"/>
              <a:buChar char="●"/>
            </a:pPr>
            <a:r>
              <a:rPr lang="en"/>
              <a:t>Course remains transferable </a:t>
            </a:r>
            <a:endParaRPr/>
          </a:p>
          <a:p>
            <a:pPr marL="457200" lvl="0" indent="-311150" algn="l" rtl="0">
              <a:spcBef>
                <a:spcPts val="0"/>
              </a:spcBef>
              <a:spcAft>
                <a:spcPts val="0"/>
              </a:spcAft>
              <a:buSzPts val="1300"/>
              <a:buChar char="●"/>
            </a:pPr>
            <a:r>
              <a:rPr lang="en"/>
              <a:t>Ensures all students have the same foundation and are prepared for success</a:t>
            </a:r>
            <a:endParaRPr/>
          </a:p>
          <a:p>
            <a:pPr marL="457200" lvl="0" indent="-311150" algn="l" rtl="0">
              <a:spcBef>
                <a:spcPts val="0"/>
              </a:spcBef>
              <a:spcAft>
                <a:spcPts val="0"/>
              </a:spcAft>
              <a:buSzPts val="1300"/>
              <a:buChar char="●"/>
            </a:pPr>
            <a:r>
              <a:rPr lang="en"/>
              <a:t>Students who meet an exemption criteria or test out do not need to take the course</a:t>
            </a:r>
            <a:endParaRPr/>
          </a:p>
          <a:p>
            <a:pPr marL="457200" lvl="0" indent="0" algn="l" rtl="0">
              <a:spcBef>
                <a:spcPts val="1600"/>
              </a:spcBef>
              <a:spcAft>
                <a:spcPts val="1600"/>
              </a:spcAft>
              <a:buNone/>
            </a:pPr>
            <a:endParaRPr>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FYE Requirement Structure</a:t>
            </a:r>
            <a:endParaRPr/>
          </a:p>
        </p:txBody>
      </p:sp>
      <p:sp>
        <p:nvSpPr>
          <p:cNvPr id="156" name="Google Shape;156;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dirty="0"/>
              <a:t>All students enroll for First Year Experience </a:t>
            </a:r>
            <a:r>
              <a:rPr lang="en-US" dirty="0"/>
              <a:t>Level I</a:t>
            </a:r>
            <a:r>
              <a:rPr lang="en" dirty="0"/>
              <a:t> (FY-101) during their first </a:t>
            </a:r>
            <a:r>
              <a:rPr lang="en-US" dirty="0"/>
              <a:t>or second </a:t>
            </a:r>
            <a:r>
              <a:rPr lang="en" dirty="0"/>
              <a:t>term of attendance.</a:t>
            </a:r>
            <a:endParaRPr dirty="0"/>
          </a:p>
          <a:p>
            <a:pPr marL="457200" lvl="0" indent="-311150" algn="l" rtl="0">
              <a:spcBef>
                <a:spcPts val="0"/>
              </a:spcBef>
              <a:spcAft>
                <a:spcPts val="0"/>
              </a:spcAft>
              <a:buSzPts val="1300"/>
              <a:buChar char="●"/>
            </a:pPr>
            <a:r>
              <a:rPr lang="en" dirty="0"/>
              <a:t>Students who do not pass FYE-101 the first term it is taken retake the course the next term they are enrolled. </a:t>
            </a:r>
            <a:r>
              <a:rPr lang="en-US" dirty="0"/>
              <a:t>Potentially, a</a:t>
            </a:r>
            <a:r>
              <a:rPr lang="en" dirty="0"/>
              <a:t> registration hold </a:t>
            </a:r>
            <a:r>
              <a:rPr lang="en-US" dirty="0"/>
              <a:t>could</a:t>
            </a:r>
            <a:r>
              <a:rPr lang="en" dirty="0"/>
              <a:t> be placed on the student’s record to ensure the student retakes the course.</a:t>
            </a:r>
            <a:endParaRPr dirty="0"/>
          </a:p>
          <a:p>
            <a:pPr marL="457200" lvl="0" indent="-311150" algn="l" rtl="0">
              <a:spcBef>
                <a:spcPts val="0"/>
              </a:spcBef>
              <a:spcAft>
                <a:spcPts val="0"/>
              </a:spcAft>
              <a:buSzPts val="1300"/>
              <a:buChar char="●"/>
            </a:pPr>
            <a:r>
              <a:rPr lang="en" dirty="0"/>
              <a:t>Developing process to ensure students are registered </a:t>
            </a:r>
            <a:r>
              <a:rPr lang="en-US" dirty="0"/>
              <a:t>for the class </a:t>
            </a:r>
            <a:endParaRPr dirty="0"/>
          </a:p>
          <a:p>
            <a:pPr marL="457200" lvl="0" indent="-311150" algn="l" rtl="0">
              <a:spcBef>
                <a:spcPts val="0"/>
              </a:spcBef>
              <a:spcAft>
                <a:spcPts val="0"/>
              </a:spcAft>
              <a:buSzPts val="1300"/>
              <a:buChar char="●"/>
            </a:pPr>
            <a:r>
              <a:rPr lang="en" dirty="0"/>
              <a:t>Excludes students who meet an exemption criteria</a:t>
            </a:r>
            <a:endParaRPr dirty="0"/>
          </a:p>
          <a:p>
            <a:pPr marL="0" lvl="0" indent="0" algn="l" rtl="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FYE Exemptions (draft)</a:t>
            </a:r>
            <a:endParaRPr/>
          </a:p>
        </p:txBody>
      </p:sp>
      <p:sp>
        <p:nvSpPr>
          <p:cNvPr id="162" name="Google Shape;162;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dirty="0"/>
              <a:t>Students who transfer in 45 or more credits earned after high school graduation with a cumulative GPA of a 2.0 or higher</a:t>
            </a:r>
            <a:endParaRPr dirty="0"/>
          </a:p>
          <a:p>
            <a:pPr marL="457200" lvl="0" indent="-311150" algn="l" rtl="0">
              <a:spcBef>
                <a:spcPts val="0"/>
              </a:spcBef>
              <a:spcAft>
                <a:spcPts val="0"/>
              </a:spcAft>
              <a:buSzPts val="1300"/>
              <a:buChar char="●"/>
            </a:pPr>
            <a:r>
              <a:rPr lang="en" dirty="0"/>
              <a:t>Students enrolled in a </a:t>
            </a:r>
            <a:r>
              <a:rPr lang="en-US" dirty="0"/>
              <a:t>less than one year and Career Pathways certificates </a:t>
            </a:r>
            <a:r>
              <a:rPr lang="en" dirty="0"/>
              <a:t>(</a:t>
            </a:r>
            <a:r>
              <a:rPr lang="en-US" dirty="0"/>
              <a:t>we have 33 total)</a:t>
            </a:r>
            <a:endParaRPr dirty="0"/>
          </a:p>
          <a:p>
            <a:pPr marL="457200" lvl="0" indent="-311150" algn="l" rtl="0">
              <a:spcBef>
                <a:spcPts val="0"/>
              </a:spcBef>
              <a:spcAft>
                <a:spcPts val="0"/>
              </a:spcAft>
              <a:buSzPts val="1300"/>
              <a:buChar char="●"/>
            </a:pPr>
            <a:r>
              <a:rPr lang="en" dirty="0"/>
              <a:t>Students who have a degree from a regionally accredited college or university</a:t>
            </a:r>
            <a:endParaRPr dirty="0"/>
          </a:p>
          <a:p>
            <a:pPr marL="457200" lvl="0" indent="-311150" algn="l" rtl="0">
              <a:spcBef>
                <a:spcPts val="0"/>
              </a:spcBef>
              <a:spcAft>
                <a:spcPts val="0"/>
              </a:spcAft>
              <a:buSzPts val="1300"/>
              <a:buChar char="●"/>
            </a:pPr>
            <a:r>
              <a:rPr lang="en" dirty="0"/>
              <a:t>Students who successfully completed (C or better) a college success course from another institution</a:t>
            </a:r>
            <a:endParaRPr dirty="0"/>
          </a:p>
          <a:p>
            <a:pPr marL="457200" lvl="0" indent="-311150" algn="l" rtl="0">
              <a:spcBef>
                <a:spcPts val="0"/>
              </a:spcBef>
              <a:spcAft>
                <a:spcPts val="0"/>
              </a:spcAft>
              <a:buSzPts val="1300"/>
              <a:buChar char="●"/>
            </a:pPr>
            <a:r>
              <a:rPr lang="en" dirty="0"/>
              <a:t>Students admitted to a limited entry program (e.g. Nursing) (</a:t>
            </a:r>
            <a:r>
              <a:rPr lang="en-US" dirty="0"/>
              <a:t>we have 22 of these)</a:t>
            </a:r>
            <a:endParaRPr dirty="0"/>
          </a:p>
          <a:p>
            <a:pPr marL="457200" lvl="0" indent="-311150" algn="l" rtl="0">
              <a:spcBef>
                <a:spcPts val="0"/>
              </a:spcBef>
              <a:spcAft>
                <a:spcPts val="0"/>
              </a:spcAft>
              <a:buSzPts val="1300"/>
              <a:buChar char="●"/>
            </a:pPr>
            <a:r>
              <a:rPr lang="en" dirty="0"/>
              <a:t>Students enrolled in 5 or fewer credits </a:t>
            </a:r>
            <a:endParaRPr dirty="0"/>
          </a:p>
          <a:p>
            <a:pPr marL="457200" lvl="0" indent="-311150" algn="l" rtl="0">
              <a:spcBef>
                <a:spcPts val="0"/>
              </a:spcBef>
              <a:spcAft>
                <a:spcPts val="0"/>
              </a:spcAft>
              <a:buSzPts val="1300"/>
              <a:buChar char="●"/>
            </a:pPr>
            <a:r>
              <a:rPr lang="en" dirty="0"/>
              <a:t>Students who began prior to fall 2021, even if they change degree catalog year</a:t>
            </a:r>
            <a:endParaRPr dirty="0"/>
          </a:p>
          <a:p>
            <a:pPr lvl="0"/>
            <a:r>
              <a:rPr lang="en-US" dirty="0"/>
              <a:t>Aside from these exceptions, students can petition for a departmental exemption to complete the course independently, and once approved can be submitted to the Counseling department (process TBA)</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
        <p:nvSpPr>
          <p:cNvPr id="168" name="Google Shape;168;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Work</a:t>
            </a:r>
            <a:r>
              <a:rPr lang="en" dirty="0"/>
              <a:t> with department chairs to explore feasibility of adding FYE-101 to degree</a:t>
            </a:r>
            <a:r>
              <a:rPr lang="en-US" dirty="0"/>
              <a:t>s</a:t>
            </a:r>
            <a:r>
              <a:rPr lang="en" dirty="0"/>
              <a:t> and certificate</a:t>
            </a:r>
            <a:r>
              <a:rPr lang="en-US" dirty="0"/>
              <a:t>s</a:t>
            </a:r>
            <a:endParaRPr dirty="0"/>
          </a:p>
          <a:p>
            <a:pPr marL="0" lvl="0" indent="0" algn="l" rtl="0">
              <a:spcBef>
                <a:spcPts val="1600"/>
              </a:spcBef>
              <a:spcAft>
                <a:spcPts val="0"/>
              </a:spcAft>
              <a:buNone/>
            </a:pPr>
            <a:r>
              <a:rPr lang="en" dirty="0">
                <a:highlight>
                  <a:srgbClr val="FFFFFF"/>
                </a:highlight>
              </a:rPr>
              <a:t>Look at </a:t>
            </a:r>
            <a:r>
              <a:rPr lang="en-US" dirty="0">
                <a:highlight>
                  <a:srgbClr val="FFFFFF"/>
                </a:highlight>
              </a:rPr>
              <a:t>how to require class with </a:t>
            </a:r>
            <a:r>
              <a:rPr lang="en" dirty="0">
                <a:highlight>
                  <a:srgbClr val="FFFFFF"/>
                </a:highlight>
              </a:rPr>
              <a:t>AGS and AAOT </a:t>
            </a:r>
            <a:endParaRPr dirty="0">
              <a:highlight>
                <a:srgbClr val="FFFFFF"/>
              </a:highlight>
            </a:endParaRPr>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dirty="0"/>
              <a:t>Questions?</a:t>
            </a:r>
            <a:endParaRPr dirty="0"/>
          </a:p>
          <a:p>
            <a:pPr marL="0" lvl="0" indent="0" algn="l" rtl="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FYE?</a:t>
            </a:r>
            <a:endParaRPr/>
          </a:p>
        </p:txBody>
      </p:sp>
      <p:sp>
        <p:nvSpPr>
          <p:cNvPr id="93" name="Google Shape;93;p14"/>
          <p:cNvSpPr txBox="1">
            <a:spLocks noGrp="1"/>
          </p:cNvSpPr>
          <p:nvPr>
            <p:ph type="body" idx="1"/>
          </p:nvPr>
        </p:nvSpPr>
        <p:spPr>
          <a:xfrm>
            <a:off x="729450" y="2078874"/>
            <a:ext cx="7688700" cy="2518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FYE is a series of 3 classes that helps first year students adjust and navigate the expectations of college life, while forming a sense of belonging in the CCC community through participation, engagement, and resource awareness.  Only the first of the 3 courses (FYE-101)  would be required for students at CCC.</a:t>
            </a:r>
            <a:endParaRPr dirty="0"/>
          </a:p>
          <a:p>
            <a:pPr marL="0" lvl="0" indent="0" algn="l" rtl="0">
              <a:spcBef>
                <a:spcPts val="1600"/>
              </a:spcBef>
              <a:spcAft>
                <a:spcPts val="0"/>
              </a:spcAft>
              <a:buNone/>
            </a:pPr>
            <a:r>
              <a:rPr lang="en" dirty="0"/>
              <a:t>FYE -101 Course Description: </a:t>
            </a:r>
            <a:r>
              <a:rPr lang="en-US" i="1" dirty="0"/>
              <a:t>This is the first course in a 3-course sequence designed to help students adjust to a new campus, connect with other students, understand college expectations and systems, and access services available through the college. The First Year Experience Level I course is designed to help students in developing relationships with students and faculty, and to build student behaviors for successfully completing classes and continuing college through to completion</a:t>
            </a:r>
            <a:r>
              <a:rPr lang="en-US" dirty="0"/>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FYE-101 major topics </a:t>
            </a:r>
            <a:endParaRPr dirty="0"/>
          </a:p>
        </p:txBody>
      </p:sp>
      <p:sp>
        <p:nvSpPr>
          <p:cNvPr id="99" name="Google Shape;99;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lvl="0">
              <a:buClr>
                <a:srgbClr val="000000"/>
              </a:buClr>
            </a:pPr>
            <a:r>
              <a:rPr lang="en-US" sz="1200" dirty="0">
                <a:solidFill>
                  <a:srgbClr val="000000"/>
                </a:solidFill>
                <a:latin typeface="Arial"/>
                <a:ea typeface="Arial"/>
                <a:cs typeface="Arial"/>
                <a:sym typeface="Arial"/>
              </a:rPr>
              <a:t>Self-Management</a:t>
            </a:r>
          </a:p>
          <a:p>
            <a:pPr lvl="0">
              <a:buClr>
                <a:srgbClr val="000000"/>
              </a:buClr>
            </a:pPr>
            <a:r>
              <a:rPr lang="en-US" sz="1200" dirty="0">
                <a:solidFill>
                  <a:srgbClr val="000000"/>
                </a:solidFill>
                <a:latin typeface="Arial"/>
                <a:ea typeface="Arial"/>
                <a:cs typeface="Arial"/>
                <a:sym typeface="Arial"/>
              </a:rPr>
              <a:t>Goal Setting</a:t>
            </a:r>
          </a:p>
          <a:p>
            <a:pPr lvl="0">
              <a:buClr>
                <a:srgbClr val="000000"/>
              </a:buClr>
            </a:pPr>
            <a:r>
              <a:rPr lang="en-US" sz="1200" dirty="0">
                <a:solidFill>
                  <a:srgbClr val="000000"/>
                </a:solidFill>
                <a:latin typeface="Arial"/>
                <a:ea typeface="Arial"/>
                <a:cs typeface="Arial"/>
                <a:sym typeface="Arial"/>
              </a:rPr>
              <a:t>Personal Responsibility</a:t>
            </a:r>
          </a:p>
          <a:p>
            <a:pPr lvl="0">
              <a:buClr>
                <a:srgbClr val="000000"/>
              </a:buClr>
            </a:pPr>
            <a:r>
              <a:rPr lang="en-US" sz="1200" dirty="0">
                <a:solidFill>
                  <a:srgbClr val="000000"/>
                </a:solidFill>
                <a:latin typeface="Arial"/>
                <a:ea typeface="Arial"/>
                <a:cs typeface="Arial"/>
                <a:sym typeface="Arial"/>
              </a:rPr>
              <a:t>Educational Planning</a:t>
            </a:r>
          </a:p>
          <a:p>
            <a:pPr lvl="0">
              <a:buClr>
                <a:srgbClr val="000000"/>
              </a:buClr>
            </a:pPr>
            <a:r>
              <a:rPr lang="en-US" sz="1200" dirty="0">
                <a:solidFill>
                  <a:srgbClr val="000000"/>
                </a:solidFill>
                <a:latin typeface="Arial"/>
                <a:ea typeface="Arial"/>
                <a:cs typeface="Arial"/>
                <a:sym typeface="Arial"/>
              </a:rPr>
              <a:t>Personal Awareness</a:t>
            </a:r>
          </a:p>
          <a:p>
            <a:pPr lvl="0">
              <a:buClr>
                <a:srgbClr val="000000"/>
              </a:buClr>
            </a:pPr>
            <a:r>
              <a:rPr lang="en-US" sz="1200" dirty="0">
                <a:solidFill>
                  <a:srgbClr val="000000"/>
                </a:solidFill>
                <a:latin typeface="Arial"/>
                <a:ea typeface="Arial"/>
                <a:cs typeface="Arial"/>
                <a:sym typeface="Arial"/>
              </a:rPr>
              <a:t>Stress Management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FYE Benefits demonstrated for CCC students</a:t>
            </a:r>
            <a:endParaRPr/>
          </a:p>
        </p:txBody>
      </p:sp>
      <p:sp>
        <p:nvSpPr>
          <p:cNvPr id="105" name="Google Shape;105;p16"/>
          <p:cNvSpPr txBox="1">
            <a:spLocks noGrp="1"/>
          </p:cNvSpPr>
          <p:nvPr>
            <p:ph type="body" idx="1"/>
          </p:nvPr>
        </p:nvSpPr>
        <p:spPr>
          <a:xfrm>
            <a:off x="729450" y="2061625"/>
            <a:ext cx="7688700" cy="2710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a:pPr>
            <a:r>
              <a:rPr lang="en" dirty="0"/>
              <a:t>Increased retention: More FYE students continued to be enrolled as compared to the non‐FYE student group</a:t>
            </a:r>
            <a:endParaRPr dirty="0"/>
          </a:p>
          <a:p>
            <a:pPr marL="457200" lvl="0" indent="-311150" algn="l" rtl="0">
              <a:spcBef>
                <a:spcPts val="0"/>
              </a:spcBef>
              <a:spcAft>
                <a:spcPts val="0"/>
              </a:spcAft>
              <a:buSzPts val="1300"/>
              <a:buAutoNum type="arabicPeriod"/>
            </a:pPr>
            <a:r>
              <a:rPr lang="en" dirty="0"/>
              <a:t>Feelings of belonging</a:t>
            </a:r>
            <a:endParaRPr dirty="0"/>
          </a:p>
          <a:p>
            <a:pPr marL="457200" lvl="0" indent="-311150" algn="l" rtl="0">
              <a:spcBef>
                <a:spcPts val="0"/>
              </a:spcBef>
              <a:spcAft>
                <a:spcPts val="0"/>
              </a:spcAft>
              <a:buSzPts val="1300"/>
              <a:buAutoNum type="arabicPeriod"/>
            </a:pPr>
            <a:r>
              <a:rPr lang="en" dirty="0"/>
              <a:t>Skills for other courses: FYE teaches students  skills that are commonly requested by faculty. Learning outcomes include the following:</a:t>
            </a:r>
            <a:endParaRPr lang="en-US" dirty="0"/>
          </a:p>
          <a:p>
            <a:pPr marL="615950" lvl="1" indent="0">
              <a:spcBef>
                <a:spcPts val="0"/>
              </a:spcBef>
              <a:buClr>
                <a:srgbClr val="666666"/>
              </a:buClr>
              <a:buNone/>
            </a:pPr>
            <a:r>
              <a:rPr lang="en-US" dirty="0">
                <a:solidFill>
                  <a:srgbClr val="666666"/>
                </a:solidFill>
              </a:rPr>
              <a:t>1. complete course assignments using Moodle and </a:t>
            </a:r>
            <a:r>
              <a:rPr lang="en-US" dirty="0" err="1">
                <a:solidFill>
                  <a:srgbClr val="666666"/>
                </a:solidFill>
              </a:rPr>
              <a:t>MyClackamas</a:t>
            </a:r>
            <a:r>
              <a:rPr lang="en-US" dirty="0">
                <a:solidFill>
                  <a:srgbClr val="666666"/>
                </a:solidFill>
              </a:rPr>
              <a:t>;</a:t>
            </a:r>
          </a:p>
          <a:p>
            <a:pPr marL="615950" lvl="1" indent="0">
              <a:spcBef>
                <a:spcPts val="0"/>
              </a:spcBef>
              <a:buClr>
                <a:srgbClr val="666666"/>
              </a:buClr>
              <a:buNone/>
            </a:pPr>
            <a:r>
              <a:rPr lang="en-US" dirty="0">
                <a:solidFill>
                  <a:srgbClr val="666666"/>
                </a:solidFill>
              </a:rPr>
              <a:t>2. demonstrate elements of comprehensive college planning including developing an academic plan;</a:t>
            </a:r>
          </a:p>
          <a:p>
            <a:pPr marL="615950" lvl="1" indent="0">
              <a:spcBef>
                <a:spcPts val="0"/>
              </a:spcBef>
              <a:buClr>
                <a:srgbClr val="666666"/>
              </a:buClr>
              <a:buNone/>
            </a:pPr>
            <a:r>
              <a:rPr lang="en-US" dirty="0">
                <a:solidFill>
                  <a:srgbClr val="666666"/>
                </a:solidFill>
              </a:rPr>
              <a:t>3. demonstrate self-reflection in evaluating their academic progress;</a:t>
            </a:r>
          </a:p>
          <a:p>
            <a:pPr marL="615950" lvl="1" indent="0">
              <a:spcBef>
                <a:spcPts val="0"/>
              </a:spcBef>
              <a:buClr>
                <a:srgbClr val="666666"/>
              </a:buClr>
              <a:buNone/>
            </a:pPr>
            <a:r>
              <a:rPr lang="en-US" dirty="0">
                <a:solidFill>
                  <a:srgbClr val="666666"/>
                </a:solidFill>
              </a:rPr>
              <a:t>4. exhibit effective student behaviors including applying study skills and using the Learning Center;</a:t>
            </a:r>
          </a:p>
          <a:p>
            <a:pPr marL="615950" lvl="1" indent="0">
              <a:spcBef>
                <a:spcPts val="0"/>
              </a:spcBef>
              <a:buClr>
                <a:srgbClr val="666666"/>
              </a:buClr>
              <a:buNone/>
            </a:pPr>
            <a:r>
              <a:rPr lang="en-US" dirty="0">
                <a:solidFill>
                  <a:srgbClr val="666666"/>
                </a:solidFill>
              </a:rPr>
              <a:t>5. attend college activities or events that lead to increased knowledge of the college and engagement with members of the college community.</a:t>
            </a:r>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Research and Best Practice </a:t>
            </a:r>
            <a:endParaRPr/>
          </a:p>
        </p:txBody>
      </p:sp>
      <p:sp>
        <p:nvSpPr>
          <p:cNvPr id="111" name="Google Shape;111;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from the US Department of Education:  first year experience courses for freshman college students show that first year experience courses have the following positive effects:</a:t>
            </a:r>
            <a:endParaRPr/>
          </a:p>
          <a:p>
            <a:pPr marL="457200" lvl="0" indent="-311150" algn="l" rtl="0">
              <a:spcBef>
                <a:spcPts val="1600"/>
              </a:spcBef>
              <a:spcAft>
                <a:spcPts val="0"/>
              </a:spcAft>
              <a:buSzPts val="1300"/>
              <a:buChar char="●"/>
            </a:pPr>
            <a:r>
              <a:rPr lang="en"/>
              <a:t>Credit accumulation</a:t>
            </a:r>
            <a:endParaRPr/>
          </a:p>
          <a:p>
            <a:pPr marL="457200" lvl="0" indent="-311150" algn="l" rtl="0">
              <a:spcBef>
                <a:spcPts val="0"/>
              </a:spcBef>
              <a:spcAft>
                <a:spcPts val="0"/>
              </a:spcAft>
              <a:buSzPts val="1300"/>
              <a:buChar char="●"/>
            </a:pPr>
            <a:r>
              <a:rPr lang="en"/>
              <a:t>General academic achievement </a:t>
            </a:r>
            <a:endParaRPr/>
          </a:p>
          <a:p>
            <a:pPr marL="457200" lvl="0" indent="-311150" algn="l" rtl="0">
              <a:spcBef>
                <a:spcPts val="0"/>
              </a:spcBef>
              <a:spcAft>
                <a:spcPts val="0"/>
              </a:spcAft>
              <a:buSzPts val="1300"/>
              <a:buChar char="●"/>
            </a:pPr>
            <a:r>
              <a:rPr lang="en"/>
              <a:t>Degree attainment</a:t>
            </a:r>
            <a:endParaRPr/>
          </a:p>
          <a:p>
            <a:pPr marL="0" lvl="0" indent="0" algn="l" rtl="0">
              <a:spcBef>
                <a:spcPts val="1600"/>
              </a:spcBef>
              <a:spcAft>
                <a:spcPts val="1600"/>
              </a:spcAft>
              <a:buNone/>
            </a:pPr>
            <a:r>
              <a:rPr lang="en"/>
              <a:t>Additionally, student success courses are an important part of the Guided Pathways model.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27800" y="1220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Feedback </a:t>
            </a:r>
            <a:r>
              <a:rPr lang="en" sz="1600"/>
              <a:t>(FYE pre &amp; post surveys)</a:t>
            </a:r>
            <a:endParaRPr sz="1600"/>
          </a:p>
        </p:txBody>
      </p:sp>
      <p:sp>
        <p:nvSpPr>
          <p:cNvPr id="117" name="Google Shape;117;p18"/>
          <p:cNvSpPr txBox="1">
            <a:spLocks noGrp="1"/>
          </p:cNvSpPr>
          <p:nvPr>
            <p:ph type="body" idx="1"/>
          </p:nvPr>
        </p:nvSpPr>
        <p:spPr>
          <a:xfrm>
            <a:off x="729325" y="1634225"/>
            <a:ext cx="3774300" cy="2705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100">
                <a:solidFill>
                  <a:srgbClr val="212121"/>
                </a:solidFill>
                <a:highlight>
                  <a:srgbClr val="FFFFFF"/>
                </a:highlight>
              </a:rPr>
              <a:t>This class made me better understand what kind of a student I am, I learned that I want to get things done in a timely manner but I used to put everything off because I would have questions and just keep to myself, but once I learned about all of my resources I have at school. Now, I'm able to ask the right person my questions and do my work well. It makes it much easier to be successful.</a:t>
            </a:r>
            <a:endParaRPr sz="1100">
              <a:solidFill>
                <a:srgbClr val="212121"/>
              </a:solidFill>
              <a:highlight>
                <a:srgbClr val="FFFFFF"/>
              </a:highlight>
            </a:endParaRPr>
          </a:p>
          <a:p>
            <a:pPr marL="0" lvl="0" indent="0" algn="l" rtl="0">
              <a:spcBef>
                <a:spcPts val="1200"/>
              </a:spcBef>
              <a:spcAft>
                <a:spcPts val="0"/>
              </a:spcAft>
              <a:buNone/>
            </a:pPr>
            <a:r>
              <a:rPr lang="en" sz="1100">
                <a:solidFill>
                  <a:srgbClr val="000000"/>
                </a:solidFill>
                <a:highlight>
                  <a:srgbClr val="FFFFFF"/>
                </a:highlight>
              </a:rPr>
              <a:t>The thing I found most valuable about this class was its ability to not just teach you what you need to know about the CCC campus, but also its ability to teach and prep you to further pursue your academic career. Things like, stress management, and time management, are going to be extremely useful tools in my future. </a:t>
            </a:r>
            <a:endParaRPr sz="1100">
              <a:solidFill>
                <a:srgbClr val="000000"/>
              </a:solidFill>
              <a:highlight>
                <a:srgbClr val="FFFFFF"/>
              </a:highlight>
            </a:endParaRPr>
          </a:p>
          <a:p>
            <a:pPr marL="0" lvl="0" indent="0" algn="l" rtl="0">
              <a:spcBef>
                <a:spcPts val="1200"/>
              </a:spcBef>
              <a:spcAft>
                <a:spcPts val="0"/>
              </a:spcAft>
              <a:buNone/>
            </a:pPr>
            <a:r>
              <a:rPr lang="en" sz="1100">
                <a:solidFill>
                  <a:srgbClr val="212121"/>
                </a:solidFill>
                <a:highlight>
                  <a:srgbClr val="FFFFFF"/>
                </a:highlight>
              </a:rPr>
              <a:t>I found invaluable skills.</a:t>
            </a:r>
            <a:endParaRPr sz="1100">
              <a:solidFill>
                <a:srgbClr val="212121"/>
              </a:solidFill>
              <a:highlight>
                <a:srgbClr val="FFFFFF"/>
              </a:highlight>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800">
              <a:solidFill>
                <a:srgbClr val="212121"/>
              </a:solidFill>
              <a:highlight>
                <a:srgbClr val="FFFFFF"/>
              </a:highlight>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118" name="Google Shape;118;p18"/>
          <p:cNvSpPr txBox="1">
            <a:spLocks noGrp="1"/>
          </p:cNvSpPr>
          <p:nvPr>
            <p:ph type="body" idx="2"/>
          </p:nvPr>
        </p:nvSpPr>
        <p:spPr>
          <a:xfrm>
            <a:off x="4643600" y="1634150"/>
            <a:ext cx="3774300" cy="2705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100">
                <a:solidFill>
                  <a:srgbClr val="212121"/>
                </a:solidFill>
                <a:highlight>
                  <a:schemeClr val="lt1"/>
                </a:highlight>
              </a:rPr>
              <a:t>My exposure to class was valuable. I believe simply showing up and participating has made me become more confident to continue college and learn.</a:t>
            </a:r>
            <a:endParaRPr sz="1100">
              <a:solidFill>
                <a:srgbClr val="212121"/>
              </a:solidFill>
              <a:highlight>
                <a:schemeClr val="lt1"/>
              </a:highlight>
            </a:endParaRPr>
          </a:p>
          <a:p>
            <a:pPr marL="0" lvl="0" indent="0" algn="l" rtl="0">
              <a:spcBef>
                <a:spcPts val="1200"/>
              </a:spcBef>
              <a:spcAft>
                <a:spcPts val="0"/>
              </a:spcAft>
              <a:buNone/>
            </a:pPr>
            <a:r>
              <a:rPr lang="en" sz="1100">
                <a:solidFill>
                  <a:srgbClr val="212121"/>
                </a:solidFill>
                <a:highlight>
                  <a:schemeClr val="lt1"/>
                </a:highlight>
              </a:rPr>
              <a:t>Just getting shown how to effectively use resources the college offers.</a:t>
            </a:r>
            <a:endParaRPr sz="1100">
              <a:solidFill>
                <a:srgbClr val="212121"/>
              </a:solidFill>
              <a:highlight>
                <a:schemeClr val="lt1"/>
              </a:highlight>
            </a:endParaRPr>
          </a:p>
          <a:p>
            <a:pPr marL="0" lvl="0" indent="0" algn="l" rtl="0">
              <a:spcBef>
                <a:spcPts val="1200"/>
              </a:spcBef>
              <a:spcAft>
                <a:spcPts val="0"/>
              </a:spcAft>
              <a:buNone/>
            </a:pPr>
            <a:r>
              <a:rPr lang="en" sz="1100">
                <a:solidFill>
                  <a:srgbClr val="212121"/>
                </a:solidFill>
                <a:highlight>
                  <a:schemeClr val="lt1"/>
                </a:highlight>
              </a:rPr>
              <a:t>The information on the many people that are their to help students not only academically and financially but also mentally.</a:t>
            </a:r>
            <a:endParaRPr sz="1100">
              <a:solidFill>
                <a:srgbClr val="212121"/>
              </a:solidFill>
              <a:highlight>
                <a:schemeClr val="lt1"/>
              </a:highlight>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r>
              <a:rPr lang="en" sz="1100">
                <a:solidFill>
                  <a:srgbClr val="000000"/>
                </a:solidFill>
              </a:rPr>
              <a:t>The thing I found most valuable was the tours of the campus and the planers and grade trackers, I though the planners and how to start a good planner was very helpful because now I use my planner very often. </a:t>
            </a:r>
            <a:endParaRPr sz="1100">
              <a:solidFill>
                <a:srgbClr val="000000"/>
              </a:solidFill>
            </a:endParaRPr>
          </a:p>
          <a:p>
            <a:pPr marL="0" lvl="0" indent="0" algn="l" rtl="0">
              <a:spcBef>
                <a:spcPts val="0"/>
              </a:spcBef>
              <a:spcAft>
                <a:spcPts val="0"/>
              </a:spcAft>
              <a:buNone/>
            </a:pPr>
            <a:r>
              <a:rPr lang="en" sz="1100">
                <a:solidFill>
                  <a:srgbClr val="000000"/>
                </a:solidFill>
              </a:rPr>
              <a:t>			</a:t>
            </a:r>
            <a:r>
              <a:rPr lang="en" sz="1100">
                <a:solidFill>
                  <a:srgbClr val="000000"/>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727800" y="695675"/>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student feedback...</a:t>
            </a:r>
            <a:endParaRPr/>
          </a:p>
        </p:txBody>
      </p:sp>
      <p:sp>
        <p:nvSpPr>
          <p:cNvPr id="124" name="Google Shape;124;p19"/>
          <p:cNvSpPr txBox="1">
            <a:spLocks noGrp="1"/>
          </p:cNvSpPr>
          <p:nvPr>
            <p:ph type="body" idx="1"/>
          </p:nvPr>
        </p:nvSpPr>
        <p:spPr>
          <a:xfrm>
            <a:off x="729325" y="1435925"/>
            <a:ext cx="3774300" cy="3342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200">
                <a:solidFill>
                  <a:srgbClr val="212121"/>
                </a:solidFill>
                <a:highlight>
                  <a:srgbClr val="F7F7F7"/>
                </a:highlight>
                <a:latin typeface="Times New Roman"/>
                <a:ea typeface="Times New Roman"/>
                <a:cs typeface="Times New Roman"/>
                <a:sym typeface="Times New Roman"/>
              </a:rPr>
              <a:t>I was taught necessary skills such as time management, stress management, and effective planning. I believe I will be able to use these skills in the future.</a:t>
            </a:r>
            <a:endParaRPr sz="1200">
              <a:solidFill>
                <a:srgbClr val="212121"/>
              </a:solidFill>
              <a:highlight>
                <a:srgbClr val="F7F7F7"/>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212121"/>
                </a:solidFill>
                <a:highlight>
                  <a:srgbClr val="F7F7F7"/>
                </a:highlight>
                <a:latin typeface="Times New Roman"/>
                <a:ea typeface="Times New Roman"/>
                <a:cs typeface="Times New Roman"/>
                <a:sym typeface="Times New Roman"/>
              </a:rPr>
              <a:t>after being out of school for awhile this class helped me better prepare for school. Now im more confident in coming back to school. the teacher was very helpful and worked with me at my pace.</a:t>
            </a:r>
            <a:endParaRPr sz="1200">
              <a:solidFill>
                <a:srgbClr val="212121"/>
              </a:solidFill>
              <a:highlight>
                <a:srgbClr val="F7F7F7"/>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212121"/>
                </a:solidFill>
                <a:highlight>
                  <a:srgbClr val="FFFFFF"/>
                </a:highlight>
                <a:latin typeface="Times New Roman"/>
                <a:ea typeface="Times New Roman"/>
                <a:cs typeface="Times New Roman"/>
                <a:sym typeface="Times New Roman"/>
              </a:rPr>
              <a:t>Showed me a lot of things that I didn’t know the the school had and how to access them.</a:t>
            </a:r>
            <a:endParaRPr sz="1200">
              <a:solidFill>
                <a:srgbClr val="21212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212121"/>
                </a:solidFill>
                <a:highlight>
                  <a:srgbClr val="FFFFFF"/>
                </a:highlight>
                <a:latin typeface="Times New Roman"/>
                <a:ea typeface="Times New Roman"/>
                <a:cs typeface="Times New Roman"/>
                <a:sym typeface="Times New Roman"/>
              </a:rPr>
              <a:t>I would recommend this as a mandatory course for first time students.</a:t>
            </a:r>
            <a:endParaRPr sz="1200">
              <a:solidFill>
                <a:srgbClr val="212121"/>
              </a:solidFill>
              <a:highlight>
                <a:srgbClr val="FFFFFF"/>
              </a:highlight>
              <a:latin typeface="Times New Roman"/>
              <a:ea typeface="Times New Roman"/>
              <a:cs typeface="Times New Roman"/>
              <a:sym typeface="Times New Roman"/>
            </a:endParaRPr>
          </a:p>
          <a:p>
            <a:pPr marL="0" lvl="0" indent="0" algn="l" rtl="0">
              <a:spcBef>
                <a:spcPts val="1200"/>
              </a:spcBef>
              <a:spcAft>
                <a:spcPts val="1600"/>
              </a:spcAft>
              <a:buNone/>
            </a:pPr>
            <a:endParaRPr/>
          </a:p>
        </p:txBody>
      </p:sp>
      <p:sp>
        <p:nvSpPr>
          <p:cNvPr id="125" name="Google Shape;125;p19"/>
          <p:cNvSpPr txBox="1">
            <a:spLocks noGrp="1"/>
          </p:cNvSpPr>
          <p:nvPr>
            <p:ph type="body" idx="2"/>
          </p:nvPr>
        </p:nvSpPr>
        <p:spPr>
          <a:xfrm>
            <a:off x="4643600" y="1139625"/>
            <a:ext cx="4184700" cy="380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200">
                <a:solidFill>
                  <a:srgbClr val="212121"/>
                </a:solidFill>
                <a:highlight>
                  <a:srgbClr val="F7F7F7"/>
                </a:highlight>
                <a:latin typeface="Times New Roman"/>
                <a:ea typeface="Times New Roman"/>
                <a:cs typeface="Times New Roman"/>
                <a:sym typeface="Times New Roman"/>
              </a:rPr>
              <a:t>This coarse helped me get comfortable with the campus, the assignments that we did were very helpful. For example, at the beginning of the class we had done a academic calendar, this helped me stay focused on the homework I had to turn in. That class helped me get organized this school term.</a:t>
            </a:r>
            <a:endParaRPr sz="1200">
              <a:solidFill>
                <a:srgbClr val="212121"/>
              </a:solidFill>
              <a:highlight>
                <a:srgbClr val="F7F7F7"/>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212121"/>
                </a:solidFill>
                <a:highlight>
                  <a:srgbClr val="FFFFFF"/>
                </a:highlight>
                <a:latin typeface="Times New Roman"/>
                <a:ea typeface="Times New Roman"/>
                <a:cs typeface="Times New Roman"/>
                <a:sym typeface="Times New Roman"/>
              </a:rPr>
              <a:t>I had to learn a lot about myself. I believe that this class not only taught me what to do in college, but how to take care of my personal life in the future.</a:t>
            </a:r>
            <a:endParaRPr sz="1200">
              <a:solidFill>
                <a:srgbClr val="21212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212121"/>
                </a:solidFill>
                <a:highlight>
                  <a:srgbClr val="FFF2CC"/>
                </a:highlight>
                <a:latin typeface="Times New Roman"/>
                <a:ea typeface="Times New Roman"/>
                <a:cs typeface="Times New Roman"/>
                <a:sym typeface="Times New Roman"/>
              </a:rPr>
              <a:t>even though this course has pointed me in the right direction, this is all stuff I probably could have figured out on my own</a:t>
            </a:r>
            <a:endParaRPr sz="1200">
              <a:solidFill>
                <a:srgbClr val="212121"/>
              </a:solidFill>
              <a:highlight>
                <a:srgbClr val="FFF2CC"/>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212121"/>
                </a:solidFill>
                <a:highlight>
                  <a:srgbClr val="FFFFFF"/>
                </a:highlight>
                <a:latin typeface="Times New Roman"/>
                <a:ea typeface="Times New Roman"/>
                <a:cs typeface="Times New Roman"/>
                <a:sym typeface="Times New Roman"/>
              </a:rPr>
              <a:t>I think this class really helped organzie me and out my freshman year in a perspective that’s so different compared to high school.</a:t>
            </a:r>
            <a:endParaRPr sz="1200">
              <a:solidFill>
                <a:srgbClr val="212121"/>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20"/>
          <p:cNvGraphicFramePr/>
          <p:nvPr/>
        </p:nvGraphicFramePr>
        <p:xfrm>
          <a:off x="698900" y="2094375"/>
          <a:ext cx="7086600" cy="1285785"/>
        </p:xfrm>
        <a:graphic>
          <a:graphicData uri="http://schemas.openxmlformats.org/drawingml/2006/table">
            <a:tbl>
              <a:tblPr>
                <a:noFill/>
                <a:tableStyleId>{6E04AFE6-224F-43A7-81D6-21FFA5F29EAC}</a:tableStyleId>
              </a:tblPr>
              <a:tblGrid>
                <a:gridCol w="885825">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885825">
                  <a:extLst>
                    <a:ext uri="{9D8B030D-6E8A-4147-A177-3AD203B41FA5}">
                      <a16:colId xmlns:a16="http://schemas.microsoft.com/office/drawing/2014/main" val="20005"/>
                    </a:ext>
                  </a:extLst>
                </a:gridCol>
                <a:gridCol w="885825">
                  <a:extLst>
                    <a:ext uri="{9D8B030D-6E8A-4147-A177-3AD203B41FA5}">
                      <a16:colId xmlns:a16="http://schemas.microsoft.com/office/drawing/2014/main" val="20006"/>
                    </a:ext>
                  </a:extLst>
                </a:gridCol>
                <a:gridCol w="885825">
                  <a:extLst>
                    <a:ext uri="{9D8B030D-6E8A-4147-A177-3AD203B41FA5}">
                      <a16:colId xmlns:a16="http://schemas.microsoft.com/office/drawing/2014/main" val="20007"/>
                    </a:ext>
                  </a:extLst>
                </a:gridCol>
              </a:tblGrid>
              <a:tr h="31432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F1F4"/>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Fall 2017</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F1F4"/>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Winter 2018</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F1F4"/>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 from Fall 2017</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F1F4"/>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Spring 2018</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F1F4"/>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 from Fall 2017</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F1F4"/>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Fall</a:t>
                      </a:r>
                      <a:endParaRPr sz="1100">
                        <a:latin typeface="Calibri"/>
                        <a:ea typeface="Calibri"/>
                        <a:cs typeface="Calibri"/>
                        <a:sym typeface="Calibri"/>
                      </a:endParaRPr>
                    </a:p>
                    <a:p>
                      <a:pPr marL="0" lvl="0" indent="0" algn="ctr" rtl="0">
                        <a:lnSpc>
                          <a:spcPct val="115000"/>
                        </a:lnSpc>
                        <a:spcBef>
                          <a:spcPts val="0"/>
                        </a:spcBef>
                        <a:spcAft>
                          <a:spcPts val="0"/>
                        </a:spcAft>
                        <a:buNone/>
                      </a:pPr>
                      <a:r>
                        <a:rPr lang="en" sz="1100">
                          <a:latin typeface="Calibri"/>
                          <a:ea typeface="Calibri"/>
                          <a:cs typeface="Calibri"/>
                          <a:sym typeface="Calibri"/>
                        </a:rPr>
                        <a:t>2018</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F1F4"/>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 from Fall 2017</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2F1F4"/>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FYE</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276</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236</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85.5</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210</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76.1</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179</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64.9</a:t>
                      </a:r>
                      <a:endParaRPr sz="1100">
                        <a:latin typeface="Calibri"/>
                        <a:ea typeface="Calibri"/>
                        <a:cs typeface="Calibri"/>
                        <a:sym typeface="Calibri"/>
                      </a:endParaRPr>
                    </a:p>
                  </a:txBody>
                  <a:tcPr marL="68575" marR="68575" marT="91425" marB="91425">
                    <a:lnT w="1265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Non-FYE</a:t>
                      </a:r>
                      <a:endParaRPr sz="1100">
                        <a:latin typeface="Calibri"/>
                        <a:ea typeface="Calibri"/>
                        <a:cs typeface="Calibri"/>
                        <a:sym typeface="Calibri"/>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276</a:t>
                      </a:r>
                      <a:endParaRPr sz="1100">
                        <a:latin typeface="Calibri"/>
                        <a:ea typeface="Calibri"/>
                        <a:cs typeface="Calibri"/>
                        <a:sym typeface="Calibri"/>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207</a:t>
                      </a:r>
                      <a:endParaRPr sz="1100">
                        <a:latin typeface="Calibri"/>
                        <a:ea typeface="Calibri"/>
                        <a:cs typeface="Calibri"/>
                        <a:sym typeface="Calibri"/>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75.0</a:t>
                      </a:r>
                      <a:endParaRPr sz="1100">
                        <a:latin typeface="Calibri"/>
                        <a:ea typeface="Calibri"/>
                        <a:cs typeface="Calibri"/>
                        <a:sym typeface="Calibri"/>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189</a:t>
                      </a:r>
                      <a:endParaRPr sz="1100">
                        <a:latin typeface="Calibri"/>
                        <a:ea typeface="Calibri"/>
                        <a:cs typeface="Calibri"/>
                        <a:sym typeface="Calibri"/>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68.5</a:t>
                      </a:r>
                      <a:endParaRPr sz="1100">
                        <a:latin typeface="Calibri"/>
                        <a:ea typeface="Calibri"/>
                        <a:cs typeface="Calibri"/>
                        <a:sym typeface="Calibri"/>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123</a:t>
                      </a:r>
                      <a:endParaRPr sz="1100">
                        <a:latin typeface="Calibri"/>
                        <a:ea typeface="Calibri"/>
                        <a:cs typeface="Calibri"/>
                        <a:sym typeface="Calibri"/>
                      </a:endParaRPr>
                    </a:p>
                  </a:txBody>
                  <a:tcPr marL="68575" marR="68575" marT="91425" marB="91425">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44.6</a:t>
                      </a:r>
                      <a:endParaRPr sz="1100">
                        <a:latin typeface="Calibri"/>
                        <a:ea typeface="Calibri"/>
                        <a:cs typeface="Calibri"/>
                        <a:sym typeface="Calibri"/>
                      </a:endParaRPr>
                    </a:p>
                  </a:txBody>
                  <a:tcPr marL="68575" marR="68575" marT="91425" marB="91425">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1" name="Google Shape;131;p20"/>
          <p:cNvSpPr txBox="1"/>
          <p:nvPr/>
        </p:nvSpPr>
        <p:spPr>
          <a:xfrm>
            <a:off x="698900" y="1444300"/>
            <a:ext cx="5521200" cy="498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en" sz="1100" i="1">
                <a:latin typeface="Calibri"/>
                <a:ea typeface="Calibri"/>
                <a:cs typeface="Calibri"/>
                <a:sym typeface="Calibri"/>
              </a:rPr>
              <a:t>2017-18 Retention Comparison</a:t>
            </a:r>
            <a:endParaRPr sz="1100" i="1">
              <a:latin typeface="Calibri"/>
              <a:ea typeface="Calibri"/>
              <a:cs typeface="Calibri"/>
              <a:sym typeface="Calibri"/>
            </a:endParaRPr>
          </a:p>
        </p:txBody>
      </p:sp>
      <p:sp>
        <p:nvSpPr>
          <p:cNvPr id="132" name="Google Shape;132;p20"/>
          <p:cNvSpPr txBox="1"/>
          <p:nvPr/>
        </p:nvSpPr>
        <p:spPr>
          <a:xfrm>
            <a:off x="517225" y="3747375"/>
            <a:ext cx="7533900" cy="878400"/>
          </a:xfrm>
          <a:prstGeom prst="rect">
            <a:avLst/>
          </a:prstGeom>
          <a:noFill/>
          <a:ln>
            <a:noFill/>
          </a:ln>
        </p:spPr>
        <p:txBody>
          <a:bodyPr spcFirstLastPara="1" wrap="square" lIns="91425" tIns="91425" rIns="91425" bIns="91425" anchor="t" anchorCtr="0">
            <a:noAutofit/>
          </a:bodyPr>
          <a:lstStyle/>
          <a:p>
            <a:pPr marL="0" lvl="0" indent="0" algn="l" rtl="0">
              <a:lnSpc>
                <a:spcPct val="106999"/>
              </a:lnSpc>
              <a:spcBef>
                <a:spcPts val="0"/>
              </a:spcBef>
              <a:spcAft>
                <a:spcPts val="800"/>
              </a:spcAft>
              <a:buNone/>
            </a:pPr>
            <a:r>
              <a:rPr lang="en" sz="1100">
                <a:latin typeface="Calibri"/>
                <a:ea typeface="Calibri"/>
                <a:cs typeface="Calibri"/>
                <a:sym typeface="Calibri"/>
              </a:rPr>
              <a:t>Additionally, more of the FYE students were present during all four terms assessed, with 60.5% (n=167) of the FYE students and 38.0% (n=105) of the non-FYE students being continuously enrolled.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require FYE?</a:t>
            </a:r>
            <a:endParaRPr dirty="0"/>
          </a:p>
        </p:txBody>
      </p:sp>
      <p:sp>
        <p:nvSpPr>
          <p:cNvPr id="138" name="Google Shape;138;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Gives all students the skills needed to succeed at CCC regardless of focus or major</a:t>
            </a:r>
            <a:endParaRPr/>
          </a:p>
          <a:p>
            <a:pPr marL="0" lvl="0" indent="0" algn="l" rtl="0">
              <a:spcBef>
                <a:spcPts val="1600"/>
              </a:spcBef>
              <a:spcAft>
                <a:spcPts val="0"/>
              </a:spcAft>
              <a:buNone/>
            </a:pPr>
            <a:r>
              <a:rPr lang="en"/>
              <a:t>Increases student retention and completion across the college</a:t>
            </a:r>
            <a:endParaRPr/>
          </a:p>
          <a:p>
            <a:pPr marL="0" lvl="0" indent="0" algn="l" rtl="0">
              <a:spcBef>
                <a:spcPts val="1600"/>
              </a:spcBef>
              <a:spcAft>
                <a:spcPts val="0"/>
              </a:spcAft>
              <a:buNone/>
            </a:pPr>
            <a:r>
              <a:rPr lang="en"/>
              <a:t>Course is taken early before students drop out or are in academic probation</a:t>
            </a:r>
            <a:endParaRPr/>
          </a:p>
          <a:p>
            <a:pPr marL="0" lvl="0" indent="0" algn="l" rtl="0">
              <a:spcBef>
                <a:spcPts val="1600"/>
              </a:spcBef>
              <a:spcAft>
                <a:spcPts val="0"/>
              </a:spcAft>
              <a:buNone/>
            </a:pPr>
            <a:r>
              <a:rPr lang="en"/>
              <a:t>Ensures all students have equitable access to the same knowledge base regarding  college success skills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1510</Words>
  <Application>Microsoft Office PowerPoint</Application>
  <PresentationFormat>On-screen Show (16:9)</PresentationFormat>
  <Paragraphs>135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Lato</vt:lpstr>
      <vt:lpstr>Raleway</vt:lpstr>
      <vt:lpstr>Arial</vt:lpstr>
      <vt:lpstr>Calibri</vt:lpstr>
      <vt:lpstr>Times New Roman</vt:lpstr>
      <vt:lpstr>Streamline</vt:lpstr>
      <vt:lpstr>First Year Experience  (FYE-101) Expansion</vt:lpstr>
      <vt:lpstr>What is FYE?</vt:lpstr>
      <vt:lpstr>FYE-101 major topics </vt:lpstr>
      <vt:lpstr>FYE Benefits demonstrated for CCC students</vt:lpstr>
      <vt:lpstr>National Research and Best Practice </vt:lpstr>
      <vt:lpstr>Student Feedback (FYE pre &amp; post surveys)</vt:lpstr>
      <vt:lpstr>More student feedback...</vt:lpstr>
      <vt:lpstr>PowerPoint Presentation</vt:lpstr>
      <vt:lpstr>Why require FYE?</vt:lpstr>
      <vt:lpstr>Options explored for requiring FYE</vt:lpstr>
      <vt:lpstr>FYE as degree requirement  </vt:lpstr>
      <vt:lpstr>FYE Requirement Structure</vt:lpstr>
      <vt:lpstr>FYE Exemptions (draft)</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Year Experience  (FYE 101) Expansion</dc:title>
  <dc:creator>Kelly Love</dc:creator>
  <cp:lastModifiedBy>Megan Feagles</cp:lastModifiedBy>
  <cp:revision>7</cp:revision>
  <dcterms:modified xsi:type="dcterms:W3CDTF">2020-11-19T20:28:56Z</dcterms:modified>
</cp:coreProperties>
</file>